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Century Schoolbook"/>
      <p:regular r:id="rId54"/>
      <p:bold r:id="rId55"/>
      <p:italic r:id="rId56"/>
      <p:boldItalic r:id="rId57"/>
    </p:embeddedFont>
    <p:embeddedFont>
      <p:font typeface="Raleway Medium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aleway-regular.fntdata"/><Relationship Id="rId41" Type="http://schemas.openxmlformats.org/officeDocument/2006/relationships/slide" Target="slides/slide37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RalewayMedium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alewayMedium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7.xml"/><Relationship Id="rId55" Type="http://schemas.openxmlformats.org/officeDocument/2006/relationships/font" Target="fonts/CenturySchoolbook-bold.fntdata"/><Relationship Id="rId10" Type="http://schemas.openxmlformats.org/officeDocument/2006/relationships/slide" Target="slides/slide6.xml"/><Relationship Id="rId54" Type="http://schemas.openxmlformats.org/officeDocument/2006/relationships/font" Target="fonts/CenturySchoolbook-regular.fntdata"/><Relationship Id="rId13" Type="http://schemas.openxmlformats.org/officeDocument/2006/relationships/slide" Target="slides/slide9.xml"/><Relationship Id="rId57" Type="http://schemas.openxmlformats.org/officeDocument/2006/relationships/font" Target="fonts/CenturySchoolbook-boldItalic.fntdata"/><Relationship Id="rId12" Type="http://schemas.openxmlformats.org/officeDocument/2006/relationships/slide" Target="slides/slide8.xml"/><Relationship Id="rId56" Type="http://schemas.openxmlformats.org/officeDocument/2006/relationships/font" Target="fonts/CenturySchoolbook-italic.fntdata"/><Relationship Id="rId15" Type="http://schemas.openxmlformats.org/officeDocument/2006/relationships/slide" Target="slides/slide11.xml"/><Relationship Id="rId59" Type="http://schemas.openxmlformats.org/officeDocument/2006/relationships/font" Target="fonts/RalewayMedium-bold.fntdata"/><Relationship Id="rId14" Type="http://schemas.openxmlformats.org/officeDocument/2006/relationships/slide" Target="slides/slide10.xml"/><Relationship Id="rId58" Type="http://schemas.openxmlformats.org/officeDocument/2006/relationships/font" Target="fonts/RalewayMedium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39d56c048_15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39d56c048_1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2d84eb5f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2d84eb5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2d84eb5f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2d84eb5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2d84eb5ff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2d84eb5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2d84eb5ff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2d84eb5f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2d84eb5ff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2d84eb5f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39d56c048_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39d56c04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2d84eb5ff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2d84eb5f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39d56c048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39d56c04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39d56c048_1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39d56c048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39d56c048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39d56c04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2d9dc5f2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2d9dc5f2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39d56c048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39d56c04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2d84eb5ff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2d84eb5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2d84eb5ff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2d84eb5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2d84eb5ff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2d84eb5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2d84eb5f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2d84eb5f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39d56c048_1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39d56c048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39d56c048_1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39d56c04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2d84eb5f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2d84eb5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2d9dc5f28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2d9dc5f2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39d56c048_15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39d56c048_1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39d56c04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39d56c0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2d9dc5f28_7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2d9dc5f28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2d9dc5f28_1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2d9dc5f28_1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2d9dc5f28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2d9dc5f2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39d56c04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39d56c04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39d56c048_1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39d56c048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39d56c048_16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39d56c048_1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2d9dc5f28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2d9dc5f28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39d56c048_8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39d56c048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dbf11dd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9dbf11d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39d56c048_15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39d56c048_1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39d56c048_8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39d56c048_8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39d56c048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39d56c04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39d56c048_1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39d56c048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5105400"/>
            <a:ext cx="11292900" cy="17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1"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5" name="Google Shape;85;p13"/>
          <p:cNvSpPr/>
          <p:nvPr>
            <p:ph idx="2" type="pic"/>
          </p:nvPr>
        </p:nvSpPr>
        <p:spPr>
          <a:xfrm>
            <a:off x="0" y="0"/>
            <a:ext cx="11292900" cy="5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595959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914400" y="6108589"/>
            <a:ext cx="9982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BFBFB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1261872" y="294198"/>
            <a:ext cx="9692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 rot="5400000">
            <a:off x="6938100" y="2091600"/>
            <a:ext cx="58977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 rot="5400000">
            <a:off x="1680300" y="-537300"/>
            <a:ext cx="58977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0" type="dt"/>
          </p:nvPr>
        </p:nvSpPr>
        <p:spPr>
          <a:xfrm rot="-5400000">
            <a:off x="10797529" y="998549"/>
            <a:ext cx="190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1" type="ftr"/>
          </p:nvPr>
        </p:nvSpPr>
        <p:spPr>
          <a:xfrm rot="-5400000">
            <a:off x="9959328" y="4046550"/>
            <a:ext cx="358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1292840" y="6172200"/>
            <a:ext cx="914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7ynVmGtlTO5R4jS-MF0jd-jsY6wIdENI/view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4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5.jpg"/><Relationship Id="rId5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opencv.org/master/d9/d0c/group__calib3d.html#ga61585db663d9da06b68e70cfbf6a1eac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30.gif"/><Relationship Id="rId7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gif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ORhGC6MQjZtFwVnbARPorPbYAi8zwPvb/view" TargetMode="External"/><Relationship Id="rId4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XU16e-XM6Rp4yasrDLR69dlzEVrfhcNY/view" TargetMode="External"/><Relationship Id="rId4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972600" y="118875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SAURUSS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972600" y="1561325"/>
            <a:ext cx="10251300" cy="417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b="1" lang="it-IT" sz="4400">
                <a:latin typeface="Raleway"/>
                <a:ea typeface="Raleway"/>
                <a:cs typeface="Raleway"/>
                <a:sym typeface="Raleway"/>
              </a:rPr>
              <a:t>mart 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lang="it-IT" sz="4400">
                <a:latin typeface="Raleway"/>
                <a:ea typeface="Raleway"/>
                <a:cs typeface="Raleway"/>
                <a:sym typeface="Raleway"/>
              </a:rPr>
              <a:t>utonomous 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b="1" lang="it-IT" sz="4400">
                <a:latin typeface="Raleway"/>
                <a:ea typeface="Raleway"/>
                <a:cs typeface="Raleway"/>
                <a:sym typeface="Raleway"/>
              </a:rPr>
              <a:t>AV 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b="1" lang="it-IT" sz="4400">
                <a:latin typeface="Raleway"/>
                <a:ea typeface="Raleway"/>
                <a:cs typeface="Raleway"/>
                <a:sym typeface="Raleway"/>
              </a:rPr>
              <a:t>ecognizer for 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b="1" lang="it-IT" sz="4400">
                <a:latin typeface="Raleway"/>
                <a:ea typeface="Raleway"/>
                <a:cs typeface="Raleway"/>
                <a:sym typeface="Raleway"/>
              </a:rPr>
              <a:t>niversal 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4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b="1" lang="it-IT" sz="4400">
                <a:latin typeface="Raleway"/>
                <a:ea typeface="Raleway"/>
                <a:cs typeface="Raleway"/>
                <a:sym typeface="Raleway"/>
              </a:rPr>
              <a:t>urveillance 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b="1" lang="it-IT" sz="44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b="1" lang="it-IT" sz="4400">
                <a:latin typeface="Raleway"/>
                <a:ea typeface="Raleway"/>
                <a:cs typeface="Raleway"/>
                <a:sym typeface="Raleway"/>
              </a:rPr>
              <a:t>ystem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Drone Autonomous Driving &amp; use of </a:t>
            </a:r>
            <a:r>
              <a:rPr lang="it-IT">
                <a:highlight>
                  <a:schemeClr val="accent3"/>
                </a:highlight>
              </a:rPr>
              <a:t>ArUco markers</a:t>
            </a:r>
            <a:r>
              <a:rPr lang="it-IT"/>
              <a:t> </a:t>
            </a:r>
            <a:r>
              <a:rPr lang="it-IT"/>
              <a:t>🔲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970350" y="760125"/>
            <a:ext cx="108780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How to help the drone go where it needs to?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970350" y="1867675"/>
            <a:ext cx="10328400" cy="4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300">
                <a:latin typeface="Raleway"/>
                <a:ea typeface="Raleway"/>
                <a:cs typeface="Raleway"/>
                <a:sym typeface="Raleway"/>
              </a:rPr>
              <a:t>PROBLEMS</a:t>
            </a:r>
            <a:br>
              <a:rPr b="1" lang="it-IT" sz="2300">
                <a:latin typeface="Raleway"/>
                <a:ea typeface="Raleway"/>
                <a:cs typeface="Raleway"/>
                <a:sym typeface="Raleway"/>
              </a:rPr>
            </a:br>
            <a:endParaRPr b="1"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Raleway"/>
              <a:buAutoNum type="arabicPeriod"/>
            </a:pPr>
            <a:r>
              <a:rPr lang="it-IT" sz="2300">
                <a:latin typeface="Raleway"/>
                <a:ea typeface="Raleway"/>
                <a:cs typeface="Raleway"/>
                <a:sym typeface="Raleway"/>
              </a:rPr>
              <a:t>No GPS in our drone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Raleway"/>
              <a:buAutoNum type="arabicPeriod"/>
            </a:pPr>
            <a:r>
              <a:rPr lang="it-IT" sz="2300">
                <a:latin typeface="Raleway"/>
                <a:ea typeface="Raleway"/>
                <a:cs typeface="Raleway"/>
                <a:sym typeface="Raleway"/>
              </a:rPr>
              <a:t>Low accuracy in move commands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Raleway"/>
              <a:buAutoNum type="arabicPeriod"/>
            </a:pPr>
            <a:r>
              <a:rPr lang="it-IT" sz="2300">
                <a:latin typeface="Raleway"/>
                <a:ea typeface="Raleway"/>
                <a:cs typeface="Raleway"/>
                <a:sym typeface="Raleway"/>
              </a:rPr>
              <a:t>Low accuracy for RTH (Return to Home)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300">
                <a:latin typeface="Raleway"/>
                <a:ea typeface="Raleway"/>
                <a:cs typeface="Raleway"/>
                <a:sym typeface="Raleway"/>
              </a:rPr>
              <a:t>SOLUTION</a:t>
            </a:r>
            <a:br>
              <a:rPr b="1" lang="it-IT" sz="2300">
                <a:latin typeface="Raleway"/>
                <a:ea typeface="Raleway"/>
                <a:cs typeface="Raleway"/>
                <a:sym typeface="Raleway"/>
              </a:rPr>
            </a:br>
            <a:endParaRPr b="1"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it-IT" sz="2300">
                <a:latin typeface="Raleway"/>
                <a:ea typeface="Raleway"/>
                <a:cs typeface="Raleway"/>
                <a:sym typeface="Raleway"/>
              </a:rPr>
              <a:t>Use of </a:t>
            </a:r>
            <a:r>
              <a:rPr b="1" lang="it-IT" sz="23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ArUCO markers</a:t>
            </a:r>
            <a:r>
              <a:rPr lang="it-IT" sz="2300">
                <a:latin typeface="Raleway"/>
                <a:ea typeface="Raleway"/>
                <a:cs typeface="Raleway"/>
                <a:sym typeface="Raleway"/>
              </a:rPr>
              <a:t> for improving drones self-driving algorithm!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970350" y="770025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are ArUCO Markers?</a:t>
            </a:r>
            <a:endParaRPr/>
          </a:p>
        </p:txBody>
      </p:sp>
      <p:sp>
        <p:nvSpPr>
          <p:cNvPr id="187" name="Google Shape;187;p27"/>
          <p:cNvSpPr txBox="1"/>
          <p:nvPr>
            <p:ph idx="2" type="body"/>
          </p:nvPr>
        </p:nvSpPr>
        <p:spPr>
          <a:xfrm>
            <a:off x="6047700" y="1612400"/>
            <a:ext cx="5958900" cy="474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ArUco</a:t>
            </a:r>
            <a:r>
              <a:rPr lang="it-IT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is a popular library that </a:t>
            </a:r>
            <a:r>
              <a:rPr b="1" lang="it-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uses binary</a:t>
            </a:r>
            <a:r>
              <a:rPr b="1" lang="it-IT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it-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square fiducial markers for pose </a:t>
            </a:r>
            <a:r>
              <a:rPr b="1" lang="it-IT" sz="2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estimation</a:t>
            </a:r>
            <a:r>
              <a:rPr lang="it-IT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 computer vision </a:t>
            </a:r>
            <a:r>
              <a:rPr lang="it-IT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applications</a:t>
            </a: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4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●"/>
            </a:pP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single marker provides </a:t>
            </a:r>
            <a:r>
              <a:rPr i="1"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4 corners to achieve camera pose</a:t>
            </a:r>
            <a:endParaRPr i="1"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●"/>
            </a:pPr>
            <a:r>
              <a:rPr i="1"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Robust Internal binary coding</a:t>
            </a: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for possible implementations of error detection techniques.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●"/>
            </a:pP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Once a dictionary is chosen, </a:t>
            </a:r>
            <a:r>
              <a:rPr i="1"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each ArUco marker has its own ID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5051" y="1931238"/>
            <a:ext cx="2735875" cy="410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423" y="1777000"/>
            <a:ext cx="2433878" cy="245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1423" y="4233972"/>
            <a:ext cx="2433877" cy="180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970350" y="760125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Our Algorithm - Pseudo Code 1</a:t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622575" y="1828125"/>
            <a:ext cx="11403900" cy="230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corners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, ids, rejected = </a:t>
            </a:r>
            <a:r>
              <a:rPr b="1" lang="it-IT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aruco.detectMarkers</a:t>
            </a:r>
            <a:r>
              <a:rPr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it-IT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-IT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dictionary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-IT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parameters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-IT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cameraMatrix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-IT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distCoeff</a:t>
            </a:r>
            <a:r>
              <a:rPr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lang="it-IT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cameraMatrix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it-IT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distCoeff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are used because our drone camera is not ideal (</a:t>
            </a:r>
            <a:r>
              <a:rPr lang="it-IT" sz="1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more on this later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) and has intrinsic parameters useful for image processing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functions return an array of array with the identified ArUco markers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corners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 the scene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622575" y="4199775"/>
            <a:ext cx="11403900" cy="230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it-IT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aruco.estimatePoseSingleMarkers</a:t>
            </a:r>
            <a:r>
              <a:rPr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corners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, marker_size, </a:t>
            </a:r>
            <a:r>
              <a:rPr lang="it-IT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parameters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it-IT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cameraMatrix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it-IT" sz="20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distCoeff</a:t>
            </a:r>
            <a:r>
              <a:rPr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functions return an array of array (</a:t>
            </a: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where, for each ArUco marker found, there is a rotation vector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rvec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and translation vector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tvec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inside (</a:t>
            </a:r>
            <a:r>
              <a:rPr lang="it-IT" sz="1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more on this later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rvec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tvec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have 3 components each (one for each axis in the three dimensional space)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970350" y="760125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Our Algorithm - Pseudo Code 2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622575" y="1828125"/>
            <a:ext cx="11403900" cy="273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R_ct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it-IT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np.matrix(cv2.Rodrigues</a:t>
            </a:r>
            <a:r>
              <a:rPr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rvec</a:t>
            </a:r>
            <a:r>
              <a:rPr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it-IT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20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roll_marker, pitch_marker, yaw_marker </a:t>
            </a:r>
            <a:r>
              <a:rPr lang="it-IT" sz="2000"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it-IT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rotationMatrixtoEulerAngles(</a:t>
            </a: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R_ct</a:t>
            </a:r>
            <a:r>
              <a:rPr b="1" lang="it-IT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With the first function we obtained the Rotation matrix (</a:t>
            </a: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R_ct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)of the ArUco tag with respect to the camera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 the second function we obtained the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roll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pitch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yaw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of the markers with respect to the camera →</a:t>
            </a:r>
            <a:r>
              <a:rPr lang="it-IT" sz="1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now can compute useful informations for our self-driving algorithm!</a:t>
            </a:r>
            <a:endParaRPr sz="19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622575" y="4604950"/>
            <a:ext cx="11403900" cy="187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For our self-driving drone we only need:</a:t>
            </a:r>
            <a:endParaRPr b="1" sz="20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Distance along z-axis (tvec[0])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Marker yaw and pitch respect to camera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Char char="●"/>
            </a:pP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Center position of the marker </a:t>
            </a: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 = (X,Y) </a:t>
            </a:r>
            <a:r>
              <a:rPr b="1"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(we use the corners pixel position)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1207950" y="0"/>
            <a:ext cx="9776100" cy="881700"/>
          </a:xfrm>
          <a:prstGeom prst="rect">
            <a:avLst/>
          </a:prstGeom>
        </p:spPr>
        <p:txBody>
          <a:bodyPr anchorCtr="0" anchor="ctr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highlight>
                  <a:schemeClr val="dk1"/>
                </a:highlight>
              </a:rPr>
              <a:t>ArUco marker pose estimation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210" name="Google Shape;210;p30" title="21.02.2021_10.32.47_REC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598" y="1089475"/>
            <a:ext cx="6226506" cy="46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9625" y="1089475"/>
            <a:ext cx="4339225" cy="467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972600" y="1763275"/>
            <a:ext cx="10251300" cy="41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 look under the hood </a:t>
            </a:r>
            <a:r>
              <a:rPr lang="it-IT"/>
              <a:t>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200"/>
              <a:t>u</a:t>
            </a:r>
            <a:r>
              <a:rPr lang="it-IT" sz="4200"/>
              <a:t>nderstanding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200"/>
              <a:t>pose estimation…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200"/>
              <a:t>...and it’s challenges</a:t>
            </a:r>
            <a:endParaRPr sz="4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1261872" y="294198"/>
            <a:ext cx="9692700" cy="13971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Pinhole camera model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1038575" y="2596500"/>
            <a:ext cx="4029000" cy="358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rPr lang="it-IT"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b="1" lang="it-IT">
                <a:latin typeface="Raleway"/>
                <a:ea typeface="Raleway"/>
                <a:cs typeface="Raleway"/>
                <a:sym typeface="Raleway"/>
              </a:rPr>
              <a:t>pinhole camera model</a:t>
            </a:r>
            <a:r>
              <a:rPr lang="it-IT">
                <a:latin typeface="Raleway"/>
                <a:ea typeface="Raleway"/>
                <a:cs typeface="Raleway"/>
                <a:sym typeface="Raleway"/>
              </a:rPr>
              <a:t> describes the mathematical relationship between the coordinates of a point in three-dimensional space and its projection onto the image plane of an ideal pinhole camera, where the aperture of the camera is described as a point and no lenses are used to focus the light.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225" y="1583938"/>
            <a:ext cx="6137851" cy="45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1261872" y="294198"/>
            <a:ext cx="9692700" cy="13971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Distortion problem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1346350" y="2566500"/>
            <a:ext cx="3201600" cy="259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rPr lang="it-IT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ideal pinhole camera model </a:t>
            </a:r>
            <a:r>
              <a:rPr lang="it-IT" sz="22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does not</a:t>
            </a:r>
            <a:r>
              <a:rPr lang="it-IT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22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include</a:t>
            </a:r>
            <a:r>
              <a:rPr lang="it-IT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for example, </a:t>
            </a:r>
            <a:r>
              <a:rPr lang="it-IT" sz="22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geometric distortions or blurring</a:t>
            </a:r>
            <a:r>
              <a:rPr lang="it-IT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of objects caused by lenses and apertures of finite size.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150" y="2423251"/>
            <a:ext cx="4102175" cy="2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1261872" y="294198"/>
            <a:ext cx="9692700" cy="13971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Solution: Camera Calibration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1261872" y="1828800"/>
            <a:ext cx="85953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Calibration is necessary in order to derive the </a:t>
            </a:r>
            <a:r>
              <a:rPr b="1"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intrinsic parameters of the camera</a:t>
            </a: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such as: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140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b="1" lang="it-IT" sz="2000">
                <a:latin typeface="Raleway"/>
                <a:ea typeface="Raleway"/>
                <a:cs typeface="Raleway"/>
                <a:sym typeface="Raleway"/>
              </a:rPr>
              <a:t>Distortion of the image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140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b="1" lang="it-IT" sz="2000">
                <a:latin typeface="Raleway"/>
                <a:ea typeface="Raleway"/>
                <a:cs typeface="Raleway"/>
                <a:sym typeface="Raleway"/>
              </a:rPr>
              <a:t>Focal length</a:t>
            </a:r>
            <a:br>
              <a:rPr b="1" lang="it-IT" sz="2000">
                <a:latin typeface="Raleway"/>
                <a:ea typeface="Raleway"/>
                <a:cs typeface="Raleway"/>
                <a:sym typeface="Raleway"/>
              </a:rPr>
            </a:b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b="1" lang="it-IT" sz="2000">
                <a:latin typeface="Raleway"/>
                <a:ea typeface="Raleway"/>
                <a:cs typeface="Raleway"/>
                <a:sym typeface="Raleway"/>
              </a:rPr>
              <a:t>Optical center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425" y="3363700"/>
            <a:ext cx="6893825" cy="5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875" y="4242750"/>
            <a:ext cx="4673475" cy="18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1815687" y="3162031"/>
            <a:ext cx="16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385" y="9"/>
            <a:ext cx="8457615" cy="68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25" y="0"/>
            <a:ext cx="5530894" cy="368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25" y="3738223"/>
            <a:ext cx="4941600" cy="397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4390423" y="4967628"/>
            <a:ext cx="4941600" cy="21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2742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t/>
            </a:r>
            <a:endParaRPr b="1" i="0" sz="4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283425" y="0"/>
            <a:ext cx="672000" cy="6858000"/>
          </a:xfrm>
          <a:prstGeom prst="rect">
            <a:avLst/>
          </a:prstGeom>
          <a:solidFill>
            <a:srgbClr val="A5A1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375500" y="3488300"/>
            <a:ext cx="4997700" cy="31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5283425" y="0"/>
            <a:ext cx="6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-240475" y="0"/>
            <a:ext cx="6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1261872" y="294198"/>
            <a:ext cx="9692700" cy="13971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4150">
                <a:solidFill>
                  <a:srgbClr val="000000"/>
                </a:solidFill>
              </a:rPr>
              <a:t>Harris Corner Detector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1261875" y="2668000"/>
            <a:ext cx="8595300" cy="351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Thanks to Harris corner detection algorithm it’s possible to get the intersection of an angle in an image  “I” in a window “W”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Where (dx, dy) is the shift of the point (x,y)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900" y="3684425"/>
            <a:ext cx="8335225" cy="9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923550" y="158125"/>
            <a:ext cx="9692700" cy="6240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Chessboard calibration</a:t>
            </a:r>
            <a:endParaRPr/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751026" y="1896175"/>
            <a:ext cx="3665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rPr lang="it-IT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calibration of the drone camera was done using a 9x6 </a:t>
            </a:r>
            <a:r>
              <a:rPr b="1" lang="it-IT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chessboard</a:t>
            </a:r>
            <a:r>
              <a:rPr lang="it-IT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(number of intersections between chess).</a:t>
            </a:r>
            <a:endParaRPr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175" y="1138675"/>
            <a:ext cx="7199250" cy="53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972600" y="7502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Camera and Marker Pose estimation problem</a:t>
            </a:r>
            <a:endParaRPr/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972600" y="4416175"/>
            <a:ext cx="8261100" cy="2550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SOLUTION</a:t>
            </a:r>
            <a:endParaRPr b="1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it-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do that with the </a:t>
            </a:r>
            <a:r>
              <a:rPr b="1" lang="it-IT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estimatePoseSingleMarkers</a:t>
            </a:r>
            <a:r>
              <a:rPr b="1" lang="it-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OpenCV function and we obtain: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○"/>
            </a:pPr>
            <a:r>
              <a:rPr lang="it-IT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b="1" lang="it-IT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rotation vector (rvec)</a:t>
            </a:r>
            <a:r>
              <a:rPr lang="it-IT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rotation of marker respect to the camera (Rodrigues notation)</a:t>
            </a:r>
            <a:endParaRPr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○"/>
            </a:pPr>
            <a:r>
              <a:rPr lang="it-IT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b="1" lang="it-IT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translation vector (tvec)</a:t>
            </a:r>
            <a:r>
              <a:rPr lang="it-IT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position of marker respect to the camera</a:t>
            </a:r>
            <a:endParaRPr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972600" y="1699650"/>
            <a:ext cx="4614000" cy="23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●"/>
            </a:pPr>
            <a:r>
              <a:rPr b="1" lang="it-IT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have two reference systems</a:t>
            </a:r>
            <a:r>
              <a:rPr lang="it-IT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 one for the drone camera, one for the ArUco marker</a:t>
            </a:r>
            <a:br>
              <a:rPr lang="it-IT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aleway"/>
              <a:buChar char="●"/>
            </a:pPr>
            <a:r>
              <a:rPr b="1" lang="it-IT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We need to get the pose of the drone camera with respect to the marker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752" y="1699650"/>
            <a:ext cx="4262397" cy="26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970350" y="770025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Calculating the Camera-to-Marker Rotation Matrix</a:t>
            </a:r>
            <a:endParaRPr/>
          </a:p>
        </p:txBody>
      </p:sp>
      <p:sp>
        <p:nvSpPr>
          <p:cNvPr id="266" name="Google Shape;266;p38"/>
          <p:cNvSpPr txBox="1"/>
          <p:nvPr/>
        </p:nvSpPr>
        <p:spPr>
          <a:xfrm>
            <a:off x="970350" y="2004125"/>
            <a:ext cx="10251300" cy="17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>
                <a:latin typeface="Raleway"/>
                <a:ea typeface="Raleway"/>
                <a:cs typeface="Raleway"/>
                <a:sym typeface="Raleway"/>
              </a:rPr>
              <a:t>But we actually need the </a:t>
            </a:r>
            <a:r>
              <a:rPr b="1" lang="it-IT" sz="1900">
                <a:latin typeface="Raleway"/>
                <a:ea typeface="Raleway"/>
                <a:cs typeface="Raleway"/>
                <a:sym typeface="Raleway"/>
              </a:rPr>
              <a:t>Rotation Matrix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R_ct</a:t>
            </a:r>
            <a:r>
              <a:rPr b="1" lang="it-IT" sz="19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1900">
                <a:latin typeface="Raleway"/>
                <a:ea typeface="Raleway"/>
                <a:cs typeface="Raleway"/>
                <a:sym typeface="Raleway"/>
              </a:rPr>
              <a:t>from marker to camera for computing the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yaw</a:t>
            </a:r>
            <a:r>
              <a:rPr lang="it-IT" sz="1900"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pitch</a:t>
            </a:r>
            <a:r>
              <a:rPr lang="it-IT" sz="1900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roll</a:t>
            </a:r>
            <a:r>
              <a:rPr lang="it-IT" sz="1900">
                <a:latin typeface="Raleway"/>
                <a:ea typeface="Raleway"/>
                <a:cs typeface="Raleway"/>
                <a:sym typeface="Raleway"/>
              </a:rPr>
              <a:t> of the marker to camera and vice versa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>
                <a:latin typeface="Raleway"/>
                <a:ea typeface="Raleway"/>
                <a:cs typeface="Raleway"/>
                <a:sym typeface="Raleway"/>
              </a:rPr>
              <a:t>Thankfully, OpenCV helps us with the function </a:t>
            </a:r>
            <a:r>
              <a:rPr b="1" lang="it-IT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cv2.Rodrigues</a:t>
            </a:r>
            <a:r>
              <a:rPr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rvec</a:t>
            </a:r>
            <a:r>
              <a:rPr lang="it-IT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it-IT" sz="1900">
                <a:latin typeface="Raleway"/>
                <a:ea typeface="Raleway"/>
                <a:cs typeface="Raleway"/>
                <a:sym typeface="Raleway"/>
              </a:rPr>
              <a:t> that returns the </a:t>
            </a: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R_ct</a:t>
            </a:r>
            <a:r>
              <a:rPr lang="it-IT" sz="1900">
                <a:latin typeface="Raleway"/>
                <a:ea typeface="Raleway"/>
                <a:cs typeface="Raleway"/>
                <a:sym typeface="Raleway"/>
              </a:rPr>
              <a:t> matrix (more info are available in the OpenCV online documentation </a:t>
            </a:r>
            <a:r>
              <a:rPr lang="it-IT" sz="1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here</a:t>
            </a:r>
            <a:r>
              <a:rPr lang="it-IT" sz="19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41902"/>
            <a:ext cx="3711401" cy="371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3340075" y="4520175"/>
            <a:ext cx="1758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rvec[0] = rx</a:t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rvec[1] = ry</a:t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rvec[2] = rz</a:t>
            </a:r>
            <a:endParaRPr b="1" sz="1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69" name="Google Shape;269;p38"/>
          <p:cNvCxnSpPr/>
          <p:nvPr/>
        </p:nvCxnSpPr>
        <p:spPr>
          <a:xfrm>
            <a:off x="4911200" y="5351025"/>
            <a:ext cx="523800" cy="14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0" name="Google Shape;2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075" y="4881113"/>
            <a:ext cx="6075000" cy="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970350" y="819425"/>
            <a:ext cx="10251300" cy="10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Calculating Roll - Pitch - Yaw from Rotation Matrix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50" y="3473450"/>
            <a:ext cx="3167900" cy="32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450" y="3204100"/>
            <a:ext cx="2999800" cy="337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900" y="3830325"/>
            <a:ext cx="2351300" cy="36010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9"/>
          <p:cNvSpPr txBox="1"/>
          <p:nvPr/>
        </p:nvSpPr>
        <p:spPr>
          <a:xfrm>
            <a:off x="377400" y="3073250"/>
            <a:ext cx="37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Raleway"/>
                <a:ea typeface="Raleway"/>
                <a:cs typeface="Raleway"/>
                <a:sym typeface="Raleway"/>
              </a:rPr>
              <a:t>Rotation Matrix to Euler Angles formula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02350" y="1639285"/>
            <a:ext cx="1939600" cy="18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/>
          <p:nvPr/>
        </p:nvSpPr>
        <p:spPr>
          <a:xfrm>
            <a:off x="4542925" y="5029875"/>
            <a:ext cx="2008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latin typeface="Raleway"/>
                <a:ea typeface="Raleway"/>
                <a:cs typeface="Raleway"/>
                <a:sym typeface="Raleway"/>
              </a:rPr>
              <a:t>θ</a:t>
            </a:r>
            <a:r>
              <a:rPr baseline="-25000" lang="it-IT" sz="2100">
                <a:latin typeface="Raleway"/>
                <a:ea typeface="Raleway"/>
                <a:cs typeface="Raleway"/>
                <a:sym typeface="Raleway"/>
              </a:rPr>
              <a:t>X</a:t>
            </a:r>
            <a:r>
              <a:rPr lang="it-IT" sz="2100">
                <a:latin typeface="Raleway"/>
                <a:ea typeface="Raleway"/>
                <a:cs typeface="Raleway"/>
                <a:sym typeface="Raleway"/>
              </a:rPr>
              <a:t> → Roll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latin typeface="Raleway"/>
                <a:ea typeface="Raleway"/>
                <a:cs typeface="Raleway"/>
                <a:sym typeface="Raleway"/>
              </a:rPr>
              <a:t>θ</a:t>
            </a:r>
            <a:r>
              <a:rPr baseline="-25000" lang="it-IT" sz="2100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it-IT" sz="2100">
                <a:latin typeface="Raleway"/>
                <a:ea typeface="Raleway"/>
                <a:cs typeface="Raleway"/>
                <a:sym typeface="Raleway"/>
              </a:rPr>
              <a:t> → Pitch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>
                <a:latin typeface="Raleway"/>
                <a:ea typeface="Raleway"/>
                <a:cs typeface="Raleway"/>
                <a:sym typeface="Raleway"/>
              </a:rPr>
              <a:t>θ</a:t>
            </a:r>
            <a:r>
              <a:rPr baseline="-25000" lang="it-IT" sz="2100"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lang="it-IT" sz="2100">
                <a:latin typeface="Raleway"/>
                <a:ea typeface="Raleway"/>
                <a:cs typeface="Raleway"/>
                <a:sym typeface="Raleway"/>
              </a:rPr>
              <a:t> → Yaw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2" name="Google Shape;282;p39"/>
          <p:cNvCxnSpPr/>
          <p:nvPr/>
        </p:nvCxnSpPr>
        <p:spPr>
          <a:xfrm>
            <a:off x="3616750" y="5850050"/>
            <a:ext cx="741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" name="Google Shape;28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3425" y="1821400"/>
            <a:ext cx="8096249" cy="10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788" y="197650"/>
            <a:ext cx="6316425" cy="35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663" y="3825100"/>
            <a:ext cx="5622699" cy="28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1261875" y="294200"/>
            <a:ext cx="9692700" cy="1069500"/>
          </a:xfrm>
          <a:prstGeom prst="rect">
            <a:avLst/>
          </a:prstGeom>
        </p:spPr>
        <p:txBody>
          <a:bodyPr anchorCtr="0" anchor="t" bIns="45700" lIns="91425" spcFirstLastPara="1" rIns="91425" wrap="square" tIns="27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</a:rPr>
              <a:t>Telling the drone what to do: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</a:rPr>
              <a:t>Tello SDK 2.0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1261875" y="1828800"/>
            <a:ext cx="8765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it-IT" sz="8192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Once we obtained the roll, pitch, yaw and the distance between the drone camera and the marker</a:t>
            </a:r>
            <a:r>
              <a:rPr lang="it-IT" sz="8192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we need to interact with the drone with the following elementary functions:</a:t>
            </a:r>
            <a:endParaRPr sz="6692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7672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Char char="●"/>
            </a:pPr>
            <a:r>
              <a:rPr b="1" lang="it-IT" sz="7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tello.move(dir, dist)</a:t>
            </a:r>
            <a:endParaRPr b="1" sz="7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76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Char char="●"/>
            </a:pPr>
            <a:r>
              <a:rPr b="1" lang="it-IT" sz="7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tello.go(x,y,z,speed)</a:t>
            </a:r>
            <a:endParaRPr b="1" sz="7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76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Char char="●"/>
            </a:pPr>
            <a:r>
              <a:rPr b="1" lang="it-IT" sz="7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tello.rotate_counter/clockwise(theta)</a:t>
            </a:r>
            <a:endParaRPr b="1" sz="7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76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Char char="●"/>
            </a:pPr>
            <a:r>
              <a:rPr b="1" lang="it-IT" sz="7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tello.takeoff()</a:t>
            </a:r>
            <a:endParaRPr b="1" sz="7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767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Char char="●"/>
            </a:pPr>
            <a:r>
              <a:rPr b="1" lang="it-IT" sz="7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tello.land()</a:t>
            </a:r>
            <a:endParaRPr b="1" sz="7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it-IT" sz="7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with tello.get_time_of_flight()</a:t>
            </a:r>
            <a:r>
              <a:rPr lang="it-IT" sz="7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you can estimate the distance traveled. but it’s not accurate for environmental agents.</a:t>
            </a:r>
            <a:endParaRPr sz="7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392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400"/>
              </a:spcBef>
              <a:spcAft>
                <a:spcPts val="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1261875" y="294199"/>
            <a:ext cx="9692700" cy="7980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</a:rPr>
              <a:t>Tello drone pose estimation and  tracking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1" name="Google Shape;301;p42" title="26.02.2021_09.54.39_REC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225" y="1691298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984825" y="1763275"/>
            <a:ext cx="101886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Drone Object Recognition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highlight>
                  <a:schemeClr val="accent3"/>
                </a:highlight>
              </a:rPr>
              <a:t>YOLO</a:t>
            </a:r>
            <a:r>
              <a:rPr lang="it-IT"/>
              <a:t> 👀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a CNN is</a:t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88" y="2556090"/>
            <a:ext cx="11157725" cy="38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 txBox="1"/>
          <p:nvPr/>
        </p:nvSpPr>
        <p:spPr>
          <a:xfrm>
            <a:off x="9053175" y="3921025"/>
            <a:ext cx="1665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44"/>
          <p:cNvSpPr txBox="1"/>
          <p:nvPr/>
        </p:nvSpPr>
        <p:spPr>
          <a:xfrm>
            <a:off x="2815800" y="5238125"/>
            <a:ext cx="1665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1771200" y="5407325"/>
            <a:ext cx="1211100" cy="23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4"/>
          <p:cNvSpPr txBox="1"/>
          <p:nvPr/>
        </p:nvSpPr>
        <p:spPr>
          <a:xfrm>
            <a:off x="9552750" y="5979925"/>
            <a:ext cx="772200" cy="23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972600" y="1763271"/>
            <a:ext cx="10251300" cy="105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highlight>
                  <a:schemeClr val="accent3"/>
                </a:highlight>
              </a:rPr>
              <a:t>Our System</a:t>
            </a:r>
            <a:endParaRPr>
              <a:highlight>
                <a:schemeClr val="accent3"/>
              </a:highlight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972600" y="2816275"/>
            <a:ext cx="10856100" cy="3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SAURUSS consist of:</a:t>
            </a:r>
            <a:endParaRPr b="1" sz="3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aleway"/>
              <a:buChar char="●"/>
            </a:pPr>
            <a:r>
              <a:rPr b="1" lang="it-IT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b="1" lang="it-IT" sz="3100">
                <a:solidFill>
                  <a:schemeClr val="lt1"/>
                </a:solidFill>
                <a:highlight>
                  <a:schemeClr val="accent3"/>
                </a:highlight>
                <a:latin typeface="Raleway"/>
                <a:ea typeface="Raleway"/>
                <a:cs typeface="Raleway"/>
                <a:sym typeface="Raleway"/>
              </a:rPr>
              <a:t>bridge</a:t>
            </a:r>
            <a:r>
              <a:rPr b="1" lang="it-IT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that does all the heavy lifting for image processing and person detection</a:t>
            </a:r>
            <a:endParaRPr b="1" sz="3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aleway"/>
              <a:buChar char="●"/>
            </a:pPr>
            <a:r>
              <a:rPr b="1" lang="it-IT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b="1" lang="it-IT" sz="3100">
                <a:solidFill>
                  <a:schemeClr val="lt1"/>
                </a:solidFill>
                <a:highlight>
                  <a:schemeClr val="accent3"/>
                </a:highlight>
                <a:latin typeface="Raleway"/>
                <a:ea typeface="Raleway"/>
                <a:cs typeface="Raleway"/>
                <a:sym typeface="Raleway"/>
              </a:rPr>
              <a:t>drone</a:t>
            </a:r>
            <a:r>
              <a:rPr b="1" lang="it-IT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equipped with a camera, connected wirelessly to the bridge</a:t>
            </a:r>
            <a:endParaRPr b="1" sz="3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Raleway"/>
              <a:buChar char="●"/>
            </a:pPr>
            <a:r>
              <a:rPr b="1" lang="it-IT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b="1" lang="it-IT" sz="3100">
                <a:solidFill>
                  <a:schemeClr val="lt1"/>
                </a:solidFill>
                <a:highlight>
                  <a:schemeClr val="accent3"/>
                </a:highlight>
                <a:latin typeface="Raleway"/>
                <a:ea typeface="Raleway"/>
                <a:cs typeface="Raleway"/>
                <a:sym typeface="Raleway"/>
              </a:rPr>
              <a:t>sensors</a:t>
            </a:r>
            <a:r>
              <a:rPr b="1" lang="it-IT" sz="3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with bluetooth connection to our bridge</a:t>
            </a:r>
            <a:endParaRPr b="1" sz="3100">
              <a:solidFill>
                <a:schemeClr val="lt1"/>
              </a:solidFill>
              <a:highlight>
                <a:schemeClr val="accent3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1249650" y="196799"/>
            <a:ext cx="9692700" cy="707100"/>
          </a:xfrm>
          <a:prstGeom prst="rect">
            <a:avLst/>
          </a:prstGeom>
        </p:spPr>
        <p:txBody>
          <a:bodyPr anchorCtr="0" anchor="b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YOLO:  </a:t>
            </a:r>
            <a:r>
              <a:rPr lang="it-IT" sz="3600"/>
              <a:t>Real-Time Object_Detection</a:t>
            </a:r>
            <a:endParaRPr sz="3600"/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1113475" y="3253875"/>
            <a:ext cx="10418700" cy="34074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909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Raleway"/>
              <a:buChar char="●"/>
            </a:pP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base network runs at </a:t>
            </a:r>
            <a:r>
              <a:rPr b="1"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45 frames</a:t>
            </a:r>
            <a:r>
              <a:rPr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 second (up to 155)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●"/>
            </a:pP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pretrained weights on </a:t>
            </a:r>
            <a:r>
              <a:rPr b="1"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COCO </a:t>
            </a: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endParaRPr b="1"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09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Raleway"/>
              <a:buChar char="●"/>
            </a:pPr>
            <a:r>
              <a:rPr lang="it-IT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Weights: "yolov3-</a:t>
            </a:r>
            <a:r>
              <a:rPr b="1"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tiny.weight</a:t>
            </a:r>
            <a:r>
              <a:rPr lang="it-IT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"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4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It was decided to use the TINY version of the weights and the configuration in order to cope with the bridge calculation limits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75000"/>
              </a:lnSpc>
              <a:spcBef>
                <a:spcPts val="14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Raleway"/>
              <a:buChar char="●"/>
            </a:pP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contains class “</a:t>
            </a:r>
            <a:r>
              <a:rPr b="1"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person</a:t>
            </a:r>
            <a:r>
              <a:rPr lang="it-IT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” and it’s easy to use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13" y="903901"/>
            <a:ext cx="10532175" cy="23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idx="1" type="body"/>
          </p:nvPr>
        </p:nvSpPr>
        <p:spPr>
          <a:xfrm>
            <a:off x="7842050" y="-69300"/>
            <a:ext cx="4194300" cy="6996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lang="it-IT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Network uses features from the entire image to predict each bounding box</a:t>
            </a:r>
            <a:endParaRPr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lang="it-IT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Image splitted into an SxS grid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b="1"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Pr(Classi|Object) ∗ Pr(Object) </a:t>
            </a: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class-specific confidence scores for each box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None/>
            </a:pPr>
            <a:b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0" marL="457200" rtl="0" algn="l">
              <a:lnSpc>
                <a:spcPct val="7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</a:pPr>
            <a:r>
              <a:rPr lang="it-IT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Non-Max Suppression</a:t>
            </a:r>
            <a:endParaRPr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05" y="0"/>
            <a:ext cx="6928046" cy="44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900" y="4891875"/>
            <a:ext cx="1793175" cy="1773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6"/>
          <p:cNvCxnSpPr/>
          <p:nvPr/>
        </p:nvCxnSpPr>
        <p:spPr>
          <a:xfrm flipH="1" rot="10800000">
            <a:off x="5195450" y="2597725"/>
            <a:ext cx="135600" cy="1905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46"/>
          <p:cNvSpPr txBox="1"/>
          <p:nvPr/>
        </p:nvSpPr>
        <p:spPr>
          <a:xfrm>
            <a:off x="1751575" y="138525"/>
            <a:ext cx="133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locating</a:t>
            </a:r>
            <a:endParaRPr b="1" i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1751575" y="3714250"/>
            <a:ext cx="133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6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classifying</a:t>
            </a:r>
            <a:endParaRPr b="1" i="1" sz="16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275" y="4954601"/>
            <a:ext cx="2197800" cy="1648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46"/>
          <p:cNvCxnSpPr/>
          <p:nvPr/>
        </p:nvCxnSpPr>
        <p:spPr>
          <a:xfrm>
            <a:off x="3489041" y="5701625"/>
            <a:ext cx="1394700" cy="30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46"/>
          <p:cNvSpPr txBox="1"/>
          <p:nvPr/>
        </p:nvSpPr>
        <p:spPr>
          <a:xfrm>
            <a:off x="610200" y="4703825"/>
            <a:ext cx="6750000" cy="2026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type="title"/>
          </p:nvPr>
        </p:nvSpPr>
        <p:spPr>
          <a:xfrm>
            <a:off x="294400" y="758525"/>
            <a:ext cx="5241600" cy="78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Non max-suppression</a:t>
            </a:r>
            <a:endParaRPr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476700" y="2043600"/>
            <a:ext cx="4401300" cy="22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4032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50"/>
              <a:buFont typeface="Raleway"/>
              <a:buAutoNum type="arabicPeriod"/>
            </a:pPr>
            <a:r>
              <a:rPr lang="it-IT" sz="1950">
                <a:solidFill>
                  <a:srgbClr val="595858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select the bounding box with the </a:t>
            </a:r>
            <a:r>
              <a:rPr lang="it-IT" sz="195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highest </a:t>
            </a:r>
            <a:r>
              <a:rPr lang="it-IT" sz="1950">
                <a:solidFill>
                  <a:srgbClr val="595858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objectiveness </a:t>
            </a:r>
            <a:r>
              <a:rPr lang="it-IT" sz="195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score</a:t>
            </a:r>
            <a:br>
              <a:rPr lang="it-IT" sz="1950">
                <a:solidFill>
                  <a:srgbClr val="595858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</a:br>
            <a:endParaRPr sz="1950">
              <a:solidFill>
                <a:srgbClr val="595858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4032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50"/>
              <a:buFont typeface="Raleway"/>
              <a:buAutoNum type="arabicPeriod"/>
            </a:pPr>
            <a:r>
              <a:rPr lang="it-IT" sz="1950">
                <a:solidFill>
                  <a:srgbClr val="595858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remove all the other boxes with high </a:t>
            </a:r>
            <a:r>
              <a:rPr i="1" lang="it-IT" sz="195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overlap</a:t>
            </a:r>
            <a:endParaRPr i="1" sz="3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925" y="758525"/>
            <a:ext cx="6677975" cy="60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 rotWithShape="1">
          <a:blip r:embed="rId4">
            <a:alphaModFix/>
          </a:blip>
          <a:srcRect b="17641" l="60424" r="0" t="0"/>
          <a:stretch/>
        </p:blipFill>
        <p:spPr>
          <a:xfrm>
            <a:off x="896138" y="4548150"/>
            <a:ext cx="4038125" cy="21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970350" y="760125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Our Algorithm - YOLO Pseudo Code </a:t>
            </a:r>
            <a:endParaRPr/>
          </a:p>
        </p:txBody>
      </p:sp>
      <p:sp>
        <p:nvSpPr>
          <p:cNvPr id="351" name="Google Shape;351;p48"/>
          <p:cNvSpPr txBox="1"/>
          <p:nvPr/>
        </p:nvSpPr>
        <p:spPr>
          <a:xfrm>
            <a:off x="970350" y="1939650"/>
            <a:ext cx="53508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findObject</a:t>
            </a: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(boxes,labels,threshold)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load image</a:t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create blob from image</a:t>
            </a:r>
            <a:endParaRPr sz="20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net.setInput(blob)</a:t>
            </a:r>
            <a:endParaRPr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outputs = net.forward()</a:t>
            </a:r>
            <a:endParaRPr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boxes , labels, scores</a:t>
            </a: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 = array(), array(),array()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iterate over number of boxes 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classID = argmax(scores)</a:t>
            </a:r>
            <a:endParaRPr sz="20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confidence = scores[classID]</a:t>
            </a:r>
            <a:endParaRPr sz="20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6580900" y="2755500"/>
            <a:ext cx="5350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take only boxes with 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confidence &gt; NMS_threshold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#in our specific case</a:t>
            </a:r>
            <a:endParaRPr sz="20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iterate over all possible classes &amp; boxes</a:t>
            </a:r>
            <a:endParaRPr b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if class associated with box  == “person”</a:t>
            </a:r>
            <a:endParaRPr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!!</a:t>
            </a:r>
            <a:r>
              <a:rPr b="1"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send alarm</a:t>
            </a:r>
            <a:r>
              <a:rPr lang="it-IT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!!</a:t>
            </a:r>
            <a:endParaRPr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3" name="Google Shape;353;p48"/>
          <p:cNvCxnSpPr/>
          <p:nvPr/>
        </p:nvCxnSpPr>
        <p:spPr>
          <a:xfrm flipH="1">
            <a:off x="6355700" y="2493825"/>
            <a:ext cx="17400" cy="3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1261875" y="294200"/>
            <a:ext cx="9692700" cy="1121100"/>
          </a:xfrm>
          <a:prstGeom prst="rect">
            <a:avLst/>
          </a:prstGeom>
        </p:spPr>
        <p:txBody>
          <a:bodyPr anchorCtr="0" anchor="ctr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highlight>
                  <a:schemeClr val="dk1"/>
                </a:highlight>
              </a:rPr>
              <a:t>YOLO examples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 rotWithShape="1">
          <a:blip r:embed="rId3">
            <a:alphaModFix/>
          </a:blip>
          <a:srcRect b="0" l="0" r="40870" t="0"/>
          <a:stretch/>
        </p:blipFill>
        <p:spPr>
          <a:xfrm>
            <a:off x="6386899" y="1718400"/>
            <a:ext cx="3604499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9"/>
          <p:cNvPicPr preferRelativeResize="0"/>
          <p:nvPr/>
        </p:nvPicPr>
        <p:blipFill rotWithShape="1">
          <a:blip r:embed="rId4">
            <a:alphaModFix/>
          </a:blip>
          <a:srcRect b="0" l="5750" r="25629" t="0"/>
          <a:stretch/>
        </p:blipFill>
        <p:spPr>
          <a:xfrm>
            <a:off x="1261875" y="1723625"/>
            <a:ext cx="4176026" cy="45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highlight>
                  <a:schemeClr val="accent3"/>
                </a:highlight>
              </a:rPr>
              <a:t> DEMO VIDEO</a:t>
            </a:r>
            <a:endParaRPr>
              <a:highlight>
                <a:schemeClr val="accent3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1" title="Video Fina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01" y="134237"/>
            <a:ext cx="11714702" cy="658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highlight>
                  <a:schemeClr val="accent3"/>
                </a:highlight>
              </a:rPr>
              <a:t>Thanks for your attention!</a:t>
            </a:r>
            <a:endParaRPr>
              <a:highlight>
                <a:schemeClr val="accent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highlight>
                  <a:schemeClr val="accent3"/>
                </a:highlight>
              </a:rPr>
              <a:t>Questions?</a:t>
            </a:r>
            <a:endParaRPr>
              <a:highlight>
                <a:schemeClr val="accent3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175" y="251300"/>
            <a:ext cx="8567005" cy="65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256925" y="474325"/>
            <a:ext cx="3715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000">
                <a:solidFill>
                  <a:schemeClr val="lt1"/>
                </a:solidFill>
                <a:highlight>
                  <a:schemeClr val="dk1"/>
                </a:highlight>
                <a:latin typeface="Raleway"/>
                <a:ea typeface="Raleway"/>
                <a:cs typeface="Raleway"/>
                <a:sym typeface="Raleway"/>
              </a:rPr>
              <a:t>How it Works?</a:t>
            </a:r>
            <a:endParaRPr b="1" sz="3800">
              <a:solidFill>
                <a:schemeClr val="lt1"/>
              </a:solidFill>
              <a:highlight>
                <a:schemeClr val="dk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05150" y="1413100"/>
            <a:ext cx="3201600" cy="4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If our </a:t>
            </a:r>
            <a:r>
              <a:rPr lang="it-IT" sz="2000">
                <a:solidFill>
                  <a:schemeClr val="lt1"/>
                </a:solidFill>
                <a:highlight>
                  <a:srgbClr val="CC0000"/>
                </a:highlight>
                <a:latin typeface="Raleway"/>
                <a:ea typeface="Raleway"/>
                <a:cs typeface="Raleway"/>
                <a:sym typeface="Raleway"/>
              </a:rPr>
              <a:t>sensors</a:t>
            </a: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 sense an </a:t>
            </a:r>
            <a:r>
              <a:rPr lang="it-IT" sz="2000">
                <a:solidFill>
                  <a:schemeClr val="lt1"/>
                </a:solidFill>
                <a:highlight>
                  <a:srgbClr val="999999"/>
                </a:highlight>
                <a:latin typeface="Raleway"/>
                <a:ea typeface="Raleway"/>
                <a:cs typeface="Raleway"/>
                <a:sym typeface="Raleway"/>
              </a:rPr>
              <a:t>intruder</a:t>
            </a: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 inside the surveilled perimeter, our </a:t>
            </a:r>
            <a:r>
              <a:rPr lang="it-IT" sz="2000">
                <a:solidFill>
                  <a:schemeClr val="lt1"/>
                </a:solidFill>
                <a:highlight>
                  <a:srgbClr val="1155CC"/>
                </a:highlight>
                <a:latin typeface="Raleway"/>
                <a:ea typeface="Raleway"/>
                <a:cs typeface="Raleway"/>
                <a:sym typeface="Raleway"/>
              </a:rPr>
              <a:t>drone</a:t>
            </a: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 will fly towards it.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lang="it-IT" sz="2000">
                <a:solidFill>
                  <a:schemeClr val="lt1"/>
                </a:solidFill>
                <a:highlight>
                  <a:srgbClr val="666666"/>
                </a:highlight>
                <a:latin typeface="Raleway"/>
                <a:ea typeface="Raleway"/>
                <a:cs typeface="Raleway"/>
                <a:sym typeface="Raleway"/>
              </a:rPr>
              <a:t>smart hub</a:t>
            </a: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 will tell if there is someone and notify you, </a:t>
            </a: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through</a:t>
            </a:r>
            <a:r>
              <a:rPr lang="it-IT" sz="2000">
                <a:latin typeface="Raleway"/>
                <a:ea typeface="Raleway"/>
                <a:cs typeface="Raleway"/>
                <a:sym typeface="Raleway"/>
              </a:rPr>
              <a:t> our app, with a pic and video proof! 📸</a:t>
            </a:r>
            <a:endParaRPr sz="2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5" y="461250"/>
            <a:ext cx="10974551" cy="59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475" y="2361775"/>
            <a:ext cx="329925" cy="3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972600" y="968725"/>
            <a:ext cx="10251300" cy="197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it-IT" sz="6730"/>
              <a:t>HW &amp; SW used for our 3D System </a:t>
            </a:r>
            <a:r>
              <a:rPr lang="it-IT" sz="6730"/>
              <a:t>🔎</a:t>
            </a:r>
            <a:endParaRPr sz="673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75" y="968700"/>
            <a:ext cx="1291410" cy="159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274" y="968694"/>
            <a:ext cx="1291400" cy="129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362" y="1206731"/>
            <a:ext cx="4052710" cy="11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673" y="3683250"/>
            <a:ext cx="3247075" cy="1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6680" y="4076167"/>
            <a:ext cx="2083741" cy="110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2200" y="3683250"/>
            <a:ext cx="2543675" cy="215045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5236000" y="2984300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latin typeface="Raleway"/>
                <a:ea typeface="Raleway"/>
                <a:cs typeface="Raleway"/>
                <a:sym typeface="Raleway"/>
              </a:rPr>
              <a:t>ArUco library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649200" y="266799"/>
            <a:ext cx="9692700" cy="713100"/>
          </a:xfrm>
          <a:prstGeom prst="rect">
            <a:avLst/>
          </a:prstGeom>
        </p:spPr>
        <p:txBody>
          <a:bodyPr anchorCtr="0" anchor="ctr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Raspberry Pi bridge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649200" y="1032075"/>
            <a:ext cx="52998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aleway Medium"/>
              <a:buChar char="●"/>
            </a:pPr>
            <a:r>
              <a:rPr lang="it-IT" sz="2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Bridge is the </a:t>
            </a:r>
            <a:r>
              <a:rPr b="1" i="1" lang="it-IT" sz="2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center of the drone’s decisions</a:t>
            </a:r>
            <a:r>
              <a:rPr lang="it-IT" sz="2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and also of the frame elaboration done by the camera</a:t>
            </a:r>
            <a:br>
              <a:rPr lang="it-IT" sz="2500">
                <a:latin typeface="Raleway Medium"/>
                <a:ea typeface="Raleway Medium"/>
                <a:cs typeface="Raleway Medium"/>
                <a:sym typeface="Raleway Medium"/>
              </a:rPr>
            </a:br>
            <a:endParaRPr sz="25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aleway Medium"/>
              <a:buChar char="●"/>
            </a:pPr>
            <a:r>
              <a:rPr lang="it-IT" sz="2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Visual and Object recognition activities are based on </a:t>
            </a:r>
            <a:r>
              <a:rPr i="1" lang="it-IT" sz="2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AI algorithms</a:t>
            </a:r>
            <a:r>
              <a:rPr lang="it-IT" sz="25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(OpenCV and YOLO)</a:t>
            </a:r>
            <a:endParaRPr sz="2500"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aleway Medium"/>
              <a:buChar char="●"/>
            </a:pPr>
            <a:r>
              <a:rPr lang="it-IT" sz="2500">
                <a:latin typeface="Raleway Medium"/>
                <a:ea typeface="Raleway Medium"/>
                <a:cs typeface="Raleway Medium"/>
                <a:sym typeface="Raleway Medium"/>
              </a:rPr>
              <a:t>When the drone sees a human, an alarm is set off by the bridge</a:t>
            </a:r>
            <a:endParaRPr sz="25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575" y="266800"/>
            <a:ext cx="5821887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668950" y="0"/>
            <a:ext cx="8844600" cy="1397100"/>
          </a:xfrm>
          <a:prstGeom prst="rect">
            <a:avLst/>
          </a:prstGeom>
        </p:spPr>
        <p:txBody>
          <a:bodyPr anchorCtr="0" anchor="ctr" bIns="45700" lIns="91425" spcFirstLastPara="1" rIns="91425" wrap="square" tIns="27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highlight>
                  <a:schemeClr val="dk1"/>
                </a:highlight>
              </a:rPr>
              <a:t>G</a:t>
            </a:r>
            <a:r>
              <a:rPr lang="it-IT">
                <a:solidFill>
                  <a:schemeClr val="lt1"/>
                </a:solidFill>
                <a:highlight>
                  <a:schemeClr val="dk1"/>
                </a:highlight>
              </a:rPr>
              <a:t>raphic description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38" y="1231200"/>
            <a:ext cx="10854125" cy="52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